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753600" cy="73152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League Spartan" panose="020B0604020202020204" charset="0"/>
      <p:regular r:id="rId33"/>
    </p:embeddedFont>
    <p:embeddedFont>
      <p:font typeface="Montaser Arabic medium" panose="020B0604020202020204" charset="-78"/>
      <p:regular r:id="rId34"/>
    </p:embeddedFont>
    <p:embeddedFont>
      <p:font typeface="Montserrat Classic" panose="020B0604020202020204" charset="0"/>
      <p:regular r:id="rId35"/>
    </p:embeddedFont>
    <p:embeddedFont>
      <p:font typeface="Montserrat Light" panose="00000400000000000000" pitchFamily="2" charset="0"/>
      <p:regular r:id="rId36"/>
    </p:embeddedFont>
    <p:embeddedFont>
      <p:font typeface="Norwester" panose="020B0604020202020204" charset="0"/>
      <p:regular r:id="rId37"/>
    </p:embeddedFont>
    <p:embeddedFont>
      <p:font typeface="Open Sans" panose="020B0606030504020204" pitchFamily="34" charset="0"/>
      <p:regular r:id="rId38"/>
    </p:embeddedFont>
    <p:embeddedFont>
      <p:font typeface="Open Sans Light" panose="020B0306030504020204" pitchFamily="34" charset="0"/>
      <p:regular r:id="rId39"/>
    </p:embeddedFont>
    <p:embeddedFont>
      <p:font typeface="Open Sans Light Bold" panose="020B0604020202020204" charset="0"/>
      <p:regular r:id="rId40"/>
    </p:embeddedFont>
    <p:embeddedFont>
      <p:font typeface="Oswald" panose="00000500000000000000" pitchFamily="2" charset="0"/>
      <p:regular r:id="rId41"/>
      <p:bold r:id="rId42"/>
    </p:embeddedFont>
    <p:embeddedFont>
      <p:font typeface="Oswald Bold" panose="00000800000000000000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160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svg"/><Relationship Id="rId7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jpeg"/><Relationship Id="rId7" Type="http://schemas.openxmlformats.org/officeDocument/2006/relationships/image" Target="../media/image7.sv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2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7.svg"/><Relationship Id="rId7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4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10.png"/><Relationship Id="rId5" Type="http://schemas.openxmlformats.org/officeDocument/2006/relationships/image" Target="../media/image61.jpeg"/><Relationship Id="rId10" Type="http://schemas.openxmlformats.org/officeDocument/2006/relationships/image" Target="../media/image64.jpeg"/><Relationship Id="rId4" Type="http://schemas.openxmlformats.org/officeDocument/2006/relationships/image" Target="../media/image15.jpeg"/><Relationship Id="rId9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7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7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7.sv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7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svg"/><Relationship Id="rId7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6.jpeg"/><Relationship Id="rId7" Type="http://schemas.openxmlformats.org/officeDocument/2006/relationships/image" Target="../media/image7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9268" y="0"/>
            <a:ext cx="4634332" cy="7423540"/>
            <a:chOff x="0" y="0"/>
            <a:chExt cx="6179109" cy="989805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9648" r="33518"/>
            <a:stretch>
              <a:fillRect/>
            </a:stretch>
          </p:blipFill>
          <p:spPr>
            <a:xfrm>
              <a:off x="0" y="0"/>
              <a:ext cx="6179109" cy="9898054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08905">
            <a:off x="-929225" y="-1789431"/>
            <a:ext cx="7076757" cy="98043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08905">
            <a:off x="6469415" y="-1408449"/>
            <a:ext cx="579309" cy="50785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08905">
            <a:off x="6259636" y="-1889761"/>
            <a:ext cx="243541" cy="52498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8981" r="48981"/>
          <a:stretch>
            <a:fillRect/>
          </a:stretch>
        </p:blipFill>
        <p:spPr>
          <a:xfrm rot="908905">
            <a:off x="7131525" y="-1473037"/>
            <a:ext cx="106741" cy="5242201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874427" y="230697"/>
            <a:ext cx="2713750" cy="271374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r="-10173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87609" y="4173966"/>
            <a:ext cx="831659" cy="78932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51020" y="3351684"/>
            <a:ext cx="5280132" cy="2479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1"/>
              </a:lnSpc>
            </a:pPr>
            <a:r>
              <a:rPr lang="en-US" sz="5102">
                <a:solidFill>
                  <a:srgbClr val="D92026"/>
                </a:solidFill>
                <a:latin typeface="Oswald"/>
              </a:rPr>
              <a:t>JARDIN SOSTENIBLE HUMBOLDT</a:t>
            </a:r>
          </a:p>
          <a:p>
            <a:pPr algn="ctr">
              <a:lnSpc>
                <a:spcPts val="6531"/>
              </a:lnSpc>
            </a:pPr>
            <a:endParaRPr lang="en-US" sz="5102">
              <a:solidFill>
                <a:srgbClr val="D92026"/>
              </a:solidFill>
              <a:latin typeface="Oswa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1020" y="5438775"/>
            <a:ext cx="5491970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EC1B24"/>
                </a:solidFill>
                <a:latin typeface="Oswald"/>
              </a:rPr>
              <a:t>ABP PROYECTO  DE RECICLAJE CIRCULAR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4964">
            <a:off x="-955851" y="6840622"/>
            <a:ext cx="11365580" cy="188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4964">
            <a:off x="3527318" y="7035425"/>
            <a:ext cx="6489318" cy="1885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4964">
            <a:off x="-357492" y="6777129"/>
            <a:ext cx="4849901" cy="188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t="17180" b="762"/>
          <a:stretch>
            <a:fillRect/>
          </a:stretch>
        </p:blipFill>
        <p:spPr>
          <a:xfrm>
            <a:off x="579349" y="1297480"/>
            <a:ext cx="9080854" cy="504093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4298" y="6591748"/>
            <a:ext cx="9476298" cy="35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4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125275" y="443506"/>
            <a:ext cx="5203329" cy="497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CB001C"/>
                </a:solidFill>
                <a:latin typeface="Oswald Bold"/>
              </a:rPr>
              <a:t> ¿CÓMO FUNCIONA UN ECOFILTRO?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4964">
            <a:off x="-525840" y="6821735"/>
            <a:ext cx="11365580" cy="188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4964">
            <a:off x="-227" y="6645738"/>
            <a:ext cx="4849901" cy="1883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4964">
            <a:off x="5699283" y="6933375"/>
            <a:ext cx="4849901" cy="18837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35457" y="2045640"/>
            <a:ext cx="9482686" cy="4154515"/>
            <a:chOff x="0" y="0"/>
            <a:chExt cx="13469725" cy="5901299"/>
          </a:xfrm>
        </p:grpSpPr>
        <p:sp>
          <p:nvSpPr>
            <p:cNvPr id="6" name="Freeform 6"/>
            <p:cNvSpPr/>
            <p:nvPr/>
          </p:nvSpPr>
          <p:spPr>
            <a:xfrm>
              <a:off x="8890" y="0"/>
              <a:ext cx="13464644" cy="5901299"/>
            </a:xfrm>
            <a:custGeom>
              <a:avLst/>
              <a:gdLst/>
              <a:ahLst/>
              <a:cxnLst/>
              <a:rect l="l" t="t" r="r" b="b"/>
              <a:pathLst>
                <a:path w="13464644" h="5901299">
                  <a:moveTo>
                    <a:pt x="0" y="0"/>
                  </a:moveTo>
                  <a:lnTo>
                    <a:pt x="0" y="5901299"/>
                  </a:lnTo>
                  <a:lnTo>
                    <a:pt x="13464644" y="5901299"/>
                  </a:lnTo>
                  <a:lnTo>
                    <a:pt x="13464644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2879174" y="410210"/>
                  </a:moveTo>
                  <a:cubicBezTo>
                    <a:pt x="12973155" y="410210"/>
                    <a:pt x="13050624" y="486410"/>
                    <a:pt x="13050624" y="581660"/>
                  </a:cubicBezTo>
                  <a:cubicBezTo>
                    <a:pt x="13050624" y="676910"/>
                    <a:pt x="12974424" y="753110"/>
                    <a:pt x="12879174" y="753110"/>
                  </a:cubicBezTo>
                  <a:cubicBezTo>
                    <a:pt x="12783924" y="753110"/>
                    <a:pt x="12707724" y="676910"/>
                    <a:pt x="12707724" y="581660"/>
                  </a:cubicBezTo>
                  <a:cubicBezTo>
                    <a:pt x="12707724" y="486410"/>
                    <a:pt x="12785194" y="410210"/>
                    <a:pt x="12879174" y="410210"/>
                  </a:cubicBezTo>
                  <a:close/>
                  <a:moveTo>
                    <a:pt x="572770" y="410210"/>
                  </a:moveTo>
                  <a:cubicBezTo>
                    <a:pt x="666750" y="410210"/>
                    <a:pt x="744220" y="486410"/>
                    <a:pt x="744220" y="581660"/>
                  </a:cubicBezTo>
                  <a:cubicBezTo>
                    <a:pt x="744220" y="676910"/>
                    <a:pt x="668020" y="753110"/>
                    <a:pt x="572770" y="753110"/>
                  </a:cubicBezTo>
                  <a:cubicBezTo>
                    <a:pt x="478790" y="753110"/>
                    <a:pt x="401320" y="676910"/>
                    <a:pt x="401320" y="581660"/>
                  </a:cubicBezTo>
                  <a:cubicBezTo>
                    <a:pt x="401320" y="486410"/>
                    <a:pt x="478790" y="410210"/>
                    <a:pt x="572770" y="410210"/>
                  </a:cubicBezTo>
                  <a:close/>
                  <a:moveTo>
                    <a:pt x="572770" y="5491089"/>
                  </a:moveTo>
                  <a:cubicBezTo>
                    <a:pt x="478790" y="5491089"/>
                    <a:pt x="401320" y="5414889"/>
                    <a:pt x="401320" y="5319639"/>
                  </a:cubicBezTo>
                  <a:cubicBezTo>
                    <a:pt x="401320" y="5225659"/>
                    <a:pt x="477520" y="5148189"/>
                    <a:pt x="572770" y="5148189"/>
                  </a:cubicBezTo>
                  <a:cubicBezTo>
                    <a:pt x="666750" y="5148189"/>
                    <a:pt x="744220" y="5224389"/>
                    <a:pt x="744220" y="5319639"/>
                  </a:cubicBezTo>
                  <a:cubicBezTo>
                    <a:pt x="744220" y="5413619"/>
                    <a:pt x="666750" y="5491089"/>
                    <a:pt x="572770" y="5491089"/>
                  </a:cubicBezTo>
                  <a:close/>
                  <a:moveTo>
                    <a:pt x="12879174" y="5491089"/>
                  </a:moveTo>
                  <a:cubicBezTo>
                    <a:pt x="12785195" y="5491089"/>
                    <a:pt x="12707724" y="5414889"/>
                    <a:pt x="12707724" y="5319639"/>
                  </a:cubicBezTo>
                  <a:cubicBezTo>
                    <a:pt x="12707724" y="5225659"/>
                    <a:pt x="12783924" y="5148189"/>
                    <a:pt x="12879174" y="5148189"/>
                  </a:cubicBezTo>
                  <a:cubicBezTo>
                    <a:pt x="12974424" y="5148189"/>
                    <a:pt x="13050624" y="5224389"/>
                    <a:pt x="13050624" y="5319639"/>
                  </a:cubicBezTo>
                  <a:cubicBezTo>
                    <a:pt x="13050624" y="5413619"/>
                    <a:pt x="12973154" y="5491089"/>
                    <a:pt x="12879174" y="549108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410210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24E34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2716614" y="410210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620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24E34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16614" y="5148189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620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670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24E34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410210" y="5148189"/>
              <a:ext cx="342900" cy="342900"/>
            </a:xfrm>
            <a:custGeom>
              <a:avLst/>
              <a:gdLst/>
              <a:ahLst/>
              <a:cxnLst/>
              <a:rect l="l" t="t" r="r" b="b"/>
              <a:pathLst>
                <a:path w="342900" h="342900">
                  <a:moveTo>
                    <a:pt x="342900" y="171450"/>
                  </a:moveTo>
                  <a:cubicBezTo>
                    <a:pt x="342900" y="265430"/>
                    <a:pt x="266700" y="342900"/>
                    <a:pt x="171450" y="342900"/>
                  </a:cubicBezTo>
                  <a:cubicBezTo>
                    <a:pt x="77470" y="342900"/>
                    <a:pt x="0" y="266700"/>
                    <a:pt x="0" y="171450"/>
                  </a:cubicBezTo>
                  <a:cubicBezTo>
                    <a:pt x="0" y="77470"/>
                    <a:pt x="76200" y="0"/>
                    <a:pt x="171450" y="0"/>
                  </a:cubicBezTo>
                  <a:cubicBezTo>
                    <a:pt x="265430" y="0"/>
                    <a:pt x="342900" y="77470"/>
                    <a:pt x="342900" y="171450"/>
                  </a:cubicBezTo>
                  <a:close/>
                </a:path>
              </a:pathLst>
            </a:custGeom>
            <a:solidFill>
              <a:srgbClr val="E24E34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495304" y="2570415"/>
            <a:ext cx="2888752" cy="2888752"/>
            <a:chOff x="0" y="0"/>
            <a:chExt cx="3282950" cy="32829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6519" b="-16519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6729391" y="2662592"/>
            <a:ext cx="2888752" cy="2888752"/>
            <a:chOff x="0" y="0"/>
            <a:chExt cx="3282950" cy="32829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6612" r="-16612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3712574" y="2570415"/>
            <a:ext cx="2888752" cy="2888752"/>
            <a:chOff x="0" y="0"/>
            <a:chExt cx="3282950" cy="32829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6784" b="-16784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315268" y="1252396"/>
            <a:ext cx="4667250" cy="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94813" y="1035227"/>
            <a:ext cx="3724275" cy="438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CB001C"/>
                </a:solidFill>
                <a:latin typeface="Oswald Bold"/>
              </a:rPr>
              <a:t>ANÁLISIS DE AGUAS GRISES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5304" y="287417"/>
            <a:ext cx="1206314" cy="10949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97268" y="-377724"/>
            <a:ext cx="10850868" cy="7692924"/>
            <a:chOff x="0" y="0"/>
            <a:chExt cx="14467824" cy="102572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708" b="2708"/>
            <a:stretch>
              <a:fillRect/>
            </a:stretch>
          </p:blipFill>
          <p:spPr>
            <a:xfrm>
              <a:off x="0" y="0"/>
              <a:ext cx="7233912" cy="512861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3413" b="23413"/>
            <a:stretch>
              <a:fillRect/>
            </a:stretch>
          </p:blipFill>
          <p:spPr>
            <a:xfrm>
              <a:off x="7233912" y="0"/>
              <a:ext cx="7233912" cy="512861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708" b="2708"/>
            <a:stretch>
              <a:fillRect/>
            </a:stretch>
          </p:blipFill>
          <p:spPr>
            <a:xfrm>
              <a:off x="0" y="5128616"/>
              <a:ext cx="7233912" cy="512861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23413" b="23413"/>
            <a:stretch>
              <a:fillRect/>
            </a:stretch>
          </p:blipFill>
          <p:spPr>
            <a:xfrm>
              <a:off x="7233912" y="5128616"/>
              <a:ext cx="7233912" cy="5128616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7997" y="2857102"/>
            <a:ext cx="4261636" cy="171920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66535" y="3089540"/>
            <a:ext cx="4123263" cy="164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9"/>
              </a:lnSpc>
            </a:pPr>
            <a:r>
              <a:rPr lang="en-US" sz="2071" spc="248">
                <a:solidFill>
                  <a:srgbClr val="FFFFFF"/>
                </a:solidFill>
                <a:latin typeface="Oswald Bold"/>
              </a:rPr>
              <a:t>  ¿CÓMO TRANSFORMAMOS EL JARDÍN DE HUMBOLDT EN UN UN JARDÍN SOSTENIBLE?</a:t>
            </a:r>
          </a:p>
          <a:p>
            <a:pPr algn="ctr">
              <a:lnSpc>
                <a:spcPts val="2609"/>
              </a:lnSpc>
            </a:pPr>
            <a:r>
              <a:rPr lang="en-US" sz="2071" spc="248">
                <a:solidFill>
                  <a:srgbClr val="FFFFFF"/>
                </a:solidFill>
                <a:latin typeface="Oswald Bold"/>
              </a:rPr>
              <a:t> </a:t>
            </a:r>
          </a:p>
          <a:p>
            <a:pPr algn="ctr">
              <a:lnSpc>
                <a:spcPts val="2609"/>
              </a:lnSpc>
            </a:pPr>
            <a:endParaRPr lang="en-US" sz="2071" spc="248">
              <a:solidFill>
                <a:srgbClr val="FFFFFF"/>
              </a:solidFill>
              <a:latin typeface="Oswald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4964">
            <a:off x="-700272" y="6871708"/>
            <a:ext cx="11365580" cy="188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4964">
            <a:off x="-227" y="6777129"/>
            <a:ext cx="4849901" cy="1883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4964">
            <a:off x="5407665" y="6323775"/>
            <a:ext cx="4849901" cy="1883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15268" y="1252396"/>
            <a:ext cx="4667250" cy="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775426" y="233682"/>
            <a:ext cx="3922663" cy="497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CB001C"/>
                </a:solidFill>
                <a:latin typeface="Oswald Bold"/>
              </a:rPr>
              <a:t>SELECCIÓN DE PLANTAS: 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4050" y="1819779"/>
            <a:ext cx="8006036" cy="1589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Open Sans"/>
              </a:rPr>
              <a:t>Especies de bajo consumo hídrico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Open Sans"/>
              </a:rPr>
              <a:t>Perennes o semi perennes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Open Sans"/>
              </a:rPr>
              <a:t>De fácil mantención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2299">
                <a:solidFill>
                  <a:srgbClr val="000000"/>
                </a:solidFill>
                <a:latin typeface="Open Sans"/>
              </a:rPr>
              <a:t> Ornamentales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3808" y="935225"/>
            <a:ext cx="8126519" cy="78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Open Sans"/>
              </a:rPr>
              <a:t>Las plantas seleccionadas para nuestro jardín  se hicieron tomando encuenta los aspectos relevantes como: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432893" y="3551235"/>
            <a:ext cx="2540828" cy="2540828"/>
            <a:chOff x="0" y="0"/>
            <a:chExt cx="3282950" cy="3282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606386" y="3551235"/>
            <a:ext cx="2540828" cy="2540828"/>
            <a:chOff x="0" y="0"/>
            <a:chExt cx="3282950" cy="32829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931"/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78106" y="3803389"/>
            <a:ext cx="1997388" cy="2288674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6859940" y="3551235"/>
            <a:ext cx="2540828" cy="2540828"/>
            <a:chOff x="0" y="0"/>
            <a:chExt cx="3282950" cy="32829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6373" r="-26373"/>
              </a:stretch>
            </a:blip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352333"/>
            <a:chOff x="0" y="0"/>
            <a:chExt cx="13004800" cy="98031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0"/>
              <a:ext cx="4252416" cy="318518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1911" b="21911"/>
            <a:stretch>
              <a:fillRect/>
            </a:stretch>
          </p:blipFill>
          <p:spPr>
            <a:xfrm>
              <a:off x="4376192" y="0"/>
              <a:ext cx="4252416" cy="318518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752384" y="0"/>
              <a:ext cx="4252416" cy="318518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9814" b="19814"/>
            <a:stretch>
              <a:fillRect/>
            </a:stretch>
          </p:blipFill>
          <p:spPr>
            <a:xfrm>
              <a:off x="0" y="3308962"/>
              <a:ext cx="4252416" cy="3185186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12381" b="12381"/>
            <a:stretch>
              <a:fillRect/>
            </a:stretch>
          </p:blipFill>
          <p:spPr>
            <a:xfrm>
              <a:off x="4376192" y="3308962"/>
              <a:ext cx="4252416" cy="318518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44871" t="57507" r="20370" b="2724"/>
            <a:stretch>
              <a:fillRect/>
            </a:stretch>
          </p:blipFill>
          <p:spPr>
            <a:xfrm>
              <a:off x="8752384" y="3308962"/>
              <a:ext cx="4252416" cy="318518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6617925"/>
              <a:ext cx="4252416" cy="318518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t="64" b="64"/>
            <a:stretch>
              <a:fillRect/>
            </a:stretch>
          </p:blipFill>
          <p:spPr>
            <a:xfrm>
              <a:off x="4376192" y="6617925"/>
              <a:ext cx="4252416" cy="318518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/>
            <a:srcRect l="12451" r="12451"/>
            <a:stretch>
              <a:fillRect/>
            </a:stretch>
          </p:blipFill>
          <p:spPr>
            <a:xfrm>
              <a:off x="8752384" y="6617925"/>
              <a:ext cx="4252416" cy="31851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2288" y="-94005"/>
            <a:ext cx="252258" cy="75947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484547" y="11929"/>
            <a:ext cx="3398527" cy="7934122"/>
            <a:chOff x="0" y="0"/>
            <a:chExt cx="4531369" cy="1057882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33946" r="33946"/>
            <a:stretch>
              <a:fillRect/>
            </a:stretch>
          </p:blipFill>
          <p:spPr>
            <a:xfrm>
              <a:off x="0" y="0"/>
              <a:ext cx="4531369" cy="10578829"/>
            </a:xfrm>
            <a:prstGeom prst="rect">
              <a:avLst/>
            </a:prstGeom>
          </p:spPr>
        </p:pic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67843" y="3551235"/>
            <a:ext cx="2540828" cy="2540828"/>
            <a:chOff x="0" y="0"/>
            <a:chExt cx="3282950" cy="32829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6666" b="-16666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503971" y="3551235"/>
            <a:ext cx="2540828" cy="2540828"/>
            <a:chOff x="0" y="0"/>
            <a:chExt cx="3282950" cy="32829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9090" r="-5909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579349" y="1735946"/>
            <a:ext cx="5170438" cy="1795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4175" lvl="1" indent="-222087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Open Sans"/>
              </a:rPr>
              <a:t>Constituyen piezas decorativas </a:t>
            </a:r>
          </a:p>
          <a:p>
            <a:pPr marL="444175" lvl="1" indent="-222087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Open Sans"/>
              </a:rPr>
              <a:t>Reducen la erosión del suelo</a:t>
            </a:r>
          </a:p>
          <a:p>
            <a:pPr marL="444175" lvl="1" indent="-222087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Open Sans"/>
              </a:rPr>
              <a:t>Conservar la humedad</a:t>
            </a:r>
          </a:p>
          <a:p>
            <a:pPr marL="444175" lvl="1" indent="-222087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Open Sans"/>
              </a:rPr>
              <a:t>Permiten disminuir el consumo hídrico</a:t>
            </a:r>
          </a:p>
          <a:p>
            <a:pPr>
              <a:lnSpc>
                <a:spcPts val="2880"/>
              </a:lnSpc>
            </a:pPr>
            <a:endParaRPr lang="en-US" sz="2057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1520" y="874013"/>
            <a:ext cx="5544902" cy="434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8"/>
              </a:lnSpc>
            </a:pPr>
            <a:r>
              <a:rPr lang="en-US" sz="2513">
                <a:solidFill>
                  <a:srgbClr val="F22B29"/>
                </a:solidFill>
                <a:latin typeface="Oswald Bold"/>
              </a:rPr>
              <a:t>USO DE PIEDRAS ORNAMENTALES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2288" y="-94005"/>
            <a:ext cx="252258" cy="75947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358418" y="-94005"/>
            <a:ext cx="3398527" cy="7934122"/>
            <a:chOff x="0" y="0"/>
            <a:chExt cx="4531369" cy="1057882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3057" r="64834"/>
            <a:stretch>
              <a:fillRect/>
            </a:stretch>
          </p:blipFill>
          <p:spPr>
            <a:xfrm>
              <a:off x="0" y="0"/>
              <a:ext cx="4531369" cy="10578829"/>
            </a:xfrm>
            <a:prstGeom prst="rect">
              <a:avLst/>
            </a:prstGeom>
          </p:spPr>
        </p:pic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82640" y="3949363"/>
            <a:ext cx="2540828" cy="2540828"/>
            <a:chOff x="0" y="0"/>
            <a:chExt cx="3282950" cy="32829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6666" b="-16666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330491" y="3976577"/>
            <a:ext cx="2540828" cy="2540828"/>
            <a:chOff x="0" y="0"/>
            <a:chExt cx="3282950" cy="32829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82950" cy="3282950"/>
            </a:xfrm>
            <a:custGeom>
              <a:avLst/>
              <a:gdLst/>
              <a:ahLst/>
              <a:cxnLst/>
              <a:rect l="l" t="t" r="r" b="b"/>
              <a:pathLst>
                <a:path w="3282950" h="3282950">
                  <a:moveTo>
                    <a:pt x="0" y="0"/>
                  </a:moveTo>
                  <a:lnTo>
                    <a:pt x="2532380" y="0"/>
                  </a:lnTo>
                  <a:cubicBezTo>
                    <a:pt x="2946400" y="0"/>
                    <a:pt x="3282950" y="336550"/>
                    <a:pt x="3282950" y="750570"/>
                  </a:cubicBezTo>
                  <a:lnTo>
                    <a:pt x="3282950" y="750570"/>
                  </a:lnTo>
                  <a:lnTo>
                    <a:pt x="3282950" y="3282950"/>
                  </a:lnTo>
                  <a:lnTo>
                    <a:pt x="3282950" y="3282950"/>
                  </a:lnTo>
                  <a:lnTo>
                    <a:pt x="0" y="3282950"/>
                  </a:lnTo>
                  <a:lnTo>
                    <a:pt x="0" y="328295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6666" b="-1666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66572" y="1512817"/>
            <a:ext cx="5758693" cy="2682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3102" lvl="1" indent="-206551">
              <a:lnSpc>
                <a:spcPts val="2678"/>
              </a:lnSpc>
              <a:buFont typeface="Arial"/>
              <a:buChar char="•"/>
            </a:pPr>
            <a:r>
              <a:rPr lang="en-US" sz="1913">
                <a:solidFill>
                  <a:srgbClr val="000000"/>
                </a:solidFill>
                <a:latin typeface="Open Sans"/>
              </a:rPr>
              <a:t>Se limpio el suelo de restos orgánicos y basura </a:t>
            </a:r>
          </a:p>
          <a:p>
            <a:pPr marL="413102" lvl="1" indent="-206551">
              <a:lnSpc>
                <a:spcPts val="2678"/>
              </a:lnSpc>
              <a:buFont typeface="Arial"/>
              <a:buChar char="•"/>
            </a:pPr>
            <a:r>
              <a:rPr lang="en-US" sz="1913">
                <a:solidFill>
                  <a:srgbClr val="000000"/>
                </a:solidFill>
                <a:latin typeface="Open Sans"/>
              </a:rPr>
              <a:t>Nivelación y pendiente para el riego</a:t>
            </a:r>
          </a:p>
          <a:p>
            <a:pPr marL="413102" lvl="1" indent="-206551">
              <a:lnSpc>
                <a:spcPts val="2678"/>
              </a:lnSpc>
              <a:buFont typeface="Arial"/>
              <a:buChar char="•"/>
            </a:pPr>
            <a:r>
              <a:rPr lang="en-US" sz="1913">
                <a:solidFill>
                  <a:srgbClr val="000000"/>
                </a:solidFill>
                <a:latin typeface="Open Sans"/>
              </a:rPr>
              <a:t>Instalación de malla antipasto</a:t>
            </a:r>
          </a:p>
          <a:p>
            <a:pPr marL="413102" lvl="1" indent="-206551">
              <a:lnSpc>
                <a:spcPts val="2678"/>
              </a:lnSpc>
              <a:buFont typeface="Arial"/>
              <a:buChar char="•"/>
            </a:pPr>
            <a:r>
              <a:rPr lang="en-US" sz="1913">
                <a:solidFill>
                  <a:srgbClr val="000000"/>
                </a:solidFill>
                <a:latin typeface="Open Sans"/>
              </a:rPr>
              <a:t>Bordes  de madera de contención</a:t>
            </a:r>
          </a:p>
          <a:p>
            <a:pPr marL="413102" lvl="1" indent="-206551">
              <a:lnSpc>
                <a:spcPts val="2678"/>
              </a:lnSpc>
              <a:buFont typeface="Arial"/>
              <a:buChar char="•"/>
            </a:pPr>
            <a:r>
              <a:rPr lang="en-US" sz="1913">
                <a:solidFill>
                  <a:srgbClr val="000000"/>
                </a:solidFill>
                <a:latin typeface="Open Sans"/>
              </a:rPr>
              <a:t>Bounduras plásticas</a:t>
            </a:r>
          </a:p>
          <a:p>
            <a:pPr marL="413102" lvl="1" indent="-206551">
              <a:lnSpc>
                <a:spcPts val="2678"/>
              </a:lnSpc>
              <a:buFont typeface="Arial"/>
              <a:buChar char="•"/>
            </a:pPr>
            <a:r>
              <a:rPr lang="en-US" sz="1913">
                <a:solidFill>
                  <a:srgbClr val="000000"/>
                </a:solidFill>
                <a:latin typeface="Open Sans"/>
              </a:rPr>
              <a:t>Plantar e instalar el riego por goteo</a:t>
            </a:r>
          </a:p>
          <a:p>
            <a:pPr>
              <a:lnSpc>
                <a:spcPts val="2678"/>
              </a:lnSpc>
            </a:pPr>
            <a:endParaRPr lang="en-US" sz="1913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2678"/>
              </a:lnSpc>
            </a:pPr>
            <a:endParaRPr lang="en-US" sz="1913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2697" y="435749"/>
            <a:ext cx="5544902" cy="869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8"/>
              </a:lnSpc>
            </a:pPr>
            <a:r>
              <a:rPr lang="en-US" sz="2513" dirty="0">
                <a:solidFill>
                  <a:srgbClr val="F22B29"/>
                </a:solidFill>
                <a:latin typeface="Oswald Bold"/>
              </a:rPr>
              <a:t>PREPARACIÓN DEL SUELO PARA </a:t>
            </a:r>
          </a:p>
          <a:p>
            <a:pPr algn="ctr">
              <a:lnSpc>
                <a:spcPts val="3518"/>
              </a:lnSpc>
            </a:pPr>
            <a:r>
              <a:rPr lang="en-US" sz="2513" dirty="0">
                <a:solidFill>
                  <a:srgbClr val="F22B29"/>
                </a:solidFill>
                <a:latin typeface="Oswald Bold"/>
              </a:rPr>
              <a:t>COLOCAR PLANTAS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8566"/>
            <a:ext cx="9753600" cy="7352333"/>
            <a:chOff x="0" y="0"/>
            <a:chExt cx="13004800" cy="98031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b="43822"/>
            <a:stretch>
              <a:fillRect/>
            </a:stretch>
          </p:blipFill>
          <p:spPr>
            <a:xfrm>
              <a:off x="0" y="0"/>
              <a:ext cx="4252416" cy="318518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1911" b="21911"/>
            <a:stretch>
              <a:fillRect/>
            </a:stretch>
          </p:blipFill>
          <p:spPr>
            <a:xfrm>
              <a:off x="4376192" y="0"/>
              <a:ext cx="4252416" cy="318518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1911" b="21911"/>
            <a:stretch>
              <a:fillRect/>
            </a:stretch>
          </p:blipFill>
          <p:spPr>
            <a:xfrm>
              <a:off x="8752384" y="0"/>
              <a:ext cx="4252416" cy="318518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21911" b="21911"/>
            <a:stretch>
              <a:fillRect/>
            </a:stretch>
          </p:blipFill>
          <p:spPr>
            <a:xfrm>
              <a:off x="0" y="3308962"/>
              <a:ext cx="4252416" cy="3185186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21911" b="21911"/>
            <a:stretch>
              <a:fillRect/>
            </a:stretch>
          </p:blipFill>
          <p:spPr>
            <a:xfrm>
              <a:off x="4376192" y="3308962"/>
              <a:ext cx="4252416" cy="318518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14176" r="14176"/>
            <a:stretch>
              <a:fillRect/>
            </a:stretch>
          </p:blipFill>
          <p:spPr>
            <a:xfrm>
              <a:off x="8752384" y="3308962"/>
              <a:ext cx="4252416" cy="318518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t="36" b="36"/>
            <a:stretch>
              <a:fillRect/>
            </a:stretch>
          </p:blipFill>
          <p:spPr>
            <a:xfrm>
              <a:off x="0" y="6617925"/>
              <a:ext cx="4252416" cy="318518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l="32314" t="18585"/>
            <a:stretch>
              <a:fillRect/>
            </a:stretch>
          </p:blipFill>
          <p:spPr>
            <a:xfrm>
              <a:off x="4376192" y="6617925"/>
              <a:ext cx="4252416" cy="318518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/>
            <a:srcRect t="36" b="36"/>
            <a:stretch>
              <a:fillRect/>
            </a:stretch>
          </p:blipFill>
          <p:spPr>
            <a:xfrm>
              <a:off x="8752384" y="6617925"/>
              <a:ext cx="4252416" cy="318518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2288" y="-94005"/>
            <a:ext cx="252258" cy="759475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484547" y="11929"/>
            <a:ext cx="3398527" cy="7934122"/>
            <a:chOff x="0" y="0"/>
            <a:chExt cx="4531369" cy="1057882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1524" r="21524"/>
            <a:stretch>
              <a:fillRect/>
            </a:stretch>
          </p:blipFill>
          <p:spPr>
            <a:xfrm>
              <a:off x="0" y="0"/>
              <a:ext cx="4531369" cy="10578829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8363" y="1468784"/>
            <a:ext cx="5544902" cy="1307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8"/>
              </a:lnSpc>
            </a:pPr>
            <a:r>
              <a:rPr lang="en-US" sz="2513">
                <a:solidFill>
                  <a:srgbClr val="F22B29"/>
                </a:solidFill>
                <a:latin typeface="Oswald Bold"/>
              </a:rPr>
              <a:t>¿Cómo reutilizamos el plástico de las botellas Pet 1  para crear un sustrato inorgánico?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4888" y="3320102"/>
            <a:ext cx="5549499" cy="186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5"/>
              </a:lnSpc>
            </a:pPr>
            <a:r>
              <a:rPr lang="en-US" sz="1789">
                <a:solidFill>
                  <a:srgbClr val="000000"/>
                </a:solidFill>
                <a:latin typeface="Open Sans Light Bold"/>
              </a:rPr>
              <a:t>Objetivo General </a:t>
            </a:r>
          </a:p>
          <a:p>
            <a:pPr>
              <a:lnSpc>
                <a:spcPts val="2505"/>
              </a:lnSpc>
            </a:pPr>
            <a:r>
              <a:rPr lang="en-US" sz="1789">
                <a:solidFill>
                  <a:srgbClr val="000000"/>
                </a:solidFill>
                <a:latin typeface="Open Sans Light"/>
              </a:rPr>
              <a:t>Identificar crecimiento radicular de las especies de Paspalumvaginatum, Cynodondactylon y Trifoliumrepens, cultivadas en recipientes que contienen plástico PET triturado. </a:t>
            </a:r>
          </a:p>
          <a:p>
            <a:pPr algn="ctr">
              <a:lnSpc>
                <a:spcPts val="2505"/>
              </a:lnSpc>
            </a:pPr>
            <a:endParaRPr lang="en-US" sz="1789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1342" y="-139777"/>
            <a:ext cx="252258" cy="75947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26080" y="674370"/>
            <a:ext cx="5544902" cy="431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8"/>
              </a:lnSpc>
            </a:pPr>
            <a:r>
              <a:rPr lang="en-US" sz="2513">
                <a:solidFill>
                  <a:srgbClr val="F22B29"/>
                </a:solidFill>
                <a:latin typeface="Oswald Bold"/>
              </a:rPr>
              <a:t>OBJETIVOS ESPECÍFICOS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6821" t="11010" r="5586"/>
          <a:stretch>
            <a:fillRect/>
          </a:stretch>
        </p:blipFill>
        <p:spPr>
          <a:xfrm>
            <a:off x="-276004" y="1448397"/>
            <a:ext cx="9749071" cy="546119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753600" cy="7352333"/>
            <a:chOff x="0" y="0"/>
            <a:chExt cx="13004800" cy="98031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1911" b="21911"/>
            <a:stretch>
              <a:fillRect/>
            </a:stretch>
          </p:blipFill>
          <p:spPr>
            <a:xfrm>
              <a:off x="0" y="0"/>
              <a:ext cx="4252416" cy="318518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6" b="36"/>
            <a:stretch>
              <a:fillRect/>
            </a:stretch>
          </p:blipFill>
          <p:spPr>
            <a:xfrm>
              <a:off x="4376192" y="0"/>
              <a:ext cx="4252416" cy="318518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1911" b="21911"/>
            <a:stretch>
              <a:fillRect/>
            </a:stretch>
          </p:blipFill>
          <p:spPr>
            <a:xfrm>
              <a:off x="8752384" y="0"/>
              <a:ext cx="4252416" cy="318518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64" b="64"/>
            <a:stretch>
              <a:fillRect/>
            </a:stretch>
          </p:blipFill>
          <p:spPr>
            <a:xfrm>
              <a:off x="0" y="3308962"/>
              <a:ext cx="4252416" cy="3185186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64" b="64"/>
            <a:stretch>
              <a:fillRect/>
            </a:stretch>
          </p:blipFill>
          <p:spPr>
            <a:xfrm>
              <a:off x="4376192" y="3308962"/>
              <a:ext cx="4252416" cy="3185186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t="36" b="36"/>
            <a:stretch>
              <a:fillRect/>
            </a:stretch>
          </p:blipFill>
          <p:spPr>
            <a:xfrm>
              <a:off x="8752384" y="3308962"/>
              <a:ext cx="4252416" cy="318518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t="36" b="36"/>
            <a:stretch>
              <a:fillRect/>
            </a:stretch>
          </p:blipFill>
          <p:spPr>
            <a:xfrm>
              <a:off x="0" y="6617925"/>
              <a:ext cx="4252416" cy="3185186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t="36" b="36"/>
            <a:stretch>
              <a:fillRect/>
            </a:stretch>
          </p:blipFill>
          <p:spPr>
            <a:xfrm>
              <a:off x="4376192" y="6617925"/>
              <a:ext cx="4252416" cy="3185186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/>
            <a:srcRect t="36" b="36"/>
            <a:stretch>
              <a:fillRect/>
            </a:stretch>
          </p:blipFill>
          <p:spPr>
            <a:xfrm>
              <a:off x="8752384" y="6617925"/>
              <a:ext cx="4252416" cy="31851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1342" y="-139777"/>
            <a:ext cx="252258" cy="75947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10075" t="22365" r="5282"/>
          <a:stretch>
            <a:fillRect/>
          </a:stretch>
        </p:blipFill>
        <p:spPr>
          <a:xfrm>
            <a:off x="0" y="1769377"/>
            <a:ext cx="9501342" cy="481430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26080" y="674370"/>
            <a:ext cx="5496360" cy="869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8"/>
              </a:lnSpc>
            </a:pPr>
            <a:r>
              <a:rPr lang="en-US" sz="2513" b="1" dirty="0">
                <a:solidFill>
                  <a:srgbClr val="F22B29"/>
                </a:solidFill>
                <a:latin typeface="Oswald"/>
              </a:rPr>
              <a:t>¿POR QUÉ UTILIZAREMOS BOTELLAS PLÁSTICAS?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1342" y="-139777"/>
            <a:ext cx="252258" cy="75947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12081" r="5439"/>
          <a:stretch>
            <a:fillRect/>
          </a:stretch>
        </p:blipFill>
        <p:spPr>
          <a:xfrm>
            <a:off x="-312294" y="1564940"/>
            <a:ext cx="9813636" cy="527029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26080" y="674370"/>
            <a:ext cx="5496360" cy="431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8"/>
              </a:lnSpc>
            </a:pPr>
            <a:r>
              <a:rPr lang="en-US" sz="2513" dirty="0">
                <a:solidFill>
                  <a:srgbClr val="F22B29"/>
                </a:solidFill>
                <a:latin typeface="Oswald Bold"/>
              </a:rPr>
              <a:t>UBICACIÓN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1342" y="-1426956"/>
            <a:ext cx="252258" cy="75947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9515" t="20255" r="4658"/>
          <a:stretch>
            <a:fillRect/>
          </a:stretch>
        </p:blipFill>
        <p:spPr>
          <a:xfrm>
            <a:off x="0" y="1409516"/>
            <a:ext cx="9523517" cy="498877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26080" y="674370"/>
            <a:ext cx="5496360" cy="431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8"/>
              </a:lnSpc>
            </a:pPr>
            <a:r>
              <a:rPr lang="en-US" sz="2513">
                <a:solidFill>
                  <a:srgbClr val="F22B29"/>
                </a:solidFill>
                <a:latin typeface="Oswald Bold"/>
              </a:rPr>
              <a:t>METODOLOGÍA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01342" y="-139777"/>
            <a:ext cx="252258" cy="75947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3730"/>
          <a:stretch>
            <a:fillRect/>
          </a:stretch>
        </p:blipFill>
        <p:spPr>
          <a:xfrm>
            <a:off x="128363" y="2085230"/>
            <a:ext cx="9220416" cy="413093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26080" y="674370"/>
            <a:ext cx="5496360" cy="431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8"/>
              </a:lnSpc>
            </a:pPr>
            <a:r>
              <a:rPr lang="en-US" sz="2513">
                <a:solidFill>
                  <a:srgbClr val="F22B29"/>
                </a:solidFill>
                <a:latin typeface="Oswald Bold"/>
              </a:rPr>
              <a:t>¿QUÉ ANALIZAREMOS?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067" r="27124"/>
          <a:stretch>
            <a:fillRect/>
          </a:stretch>
        </p:blipFill>
        <p:spPr>
          <a:xfrm>
            <a:off x="4734379" y="397115"/>
            <a:ext cx="4633385" cy="64599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7353" r="5989"/>
          <a:stretch>
            <a:fillRect/>
          </a:stretch>
        </p:blipFill>
        <p:spPr>
          <a:xfrm>
            <a:off x="535872" y="397115"/>
            <a:ext cx="4198508" cy="64599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3731" y="184063"/>
            <a:ext cx="1206314" cy="109491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51" r="2051"/>
          <a:stretch>
            <a:fillRect/>
          </a:stretch>
        </p:blipFill>
        <p:spPr>
          <a:xfrm>
            <a:off x="0" y="-101502"/>
            <a:ext cx="9690934" cy="757480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4964">
            <a:off x="-700272" y="6871708"/>
            <a:ext cx="11365580" cy="188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4964">
            <a:off x="-227" y="6777129"/>
            <a:ext cx="4849901" cy="1883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4964">
            <a:off x="5407665" y="6323775"/>
            <a:ext cx="4849901" cy="1883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15268" y="1252396"/>
            <a:ext cx="4667250" cy="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25308" y="1616584"/>
            <a:ext cx="8126519" cy="105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lnSpc>
                <a:spcPts val="21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Open Sans"/>
              </a:rPr>
              <a:t>Al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finalizar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el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presente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proyecto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hemos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comprobado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la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importancia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del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trabajo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colaborativo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como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una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herramienta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que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permite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integrar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conocimientos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e ideas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pos de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encontrar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soluciones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innovadoras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a las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problemáticas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mediomabientales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que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afectan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a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toda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la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Comunidad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352800" y="542463"/>
            <a:ext cx="2576066" cy="497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CB001C"/>
                </a:solidFill>
                <a:latin typeface="Oswald Bold"/>
              </a:rPr>
              <a:t>CONCLUSIONES 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4632" y="3248026"/>
            <a:ext cx="8126519" cy="105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lnSpc>
                <a:spcPts val="21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Open Sans"/>
              </a:rPr>
              <a:t>El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proyecto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Jardín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sustentable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nos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permitió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comprobar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la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práctica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que la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reutilización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de las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aguas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grises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es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absolutamente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posible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y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necesaria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para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el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ahorro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hídrico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, que se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traducirá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mediano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plazo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una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optimización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recursos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económicos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nuestro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colegio.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4677" y="4438649"/>
            <a:ext cx="8126519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lnSpc>
                <a:spcPts val="2100"/>
              </a:lnSpc>
              <a:buFont typeface="Wingdings" panose="05000000000000000000" pitchFamily="2" charset="2"/>
              <a:buChar char="§"/>
            </a:pPr>
            <a:r>
              <a:rPr lang="en-US" sz="1500" dirty="0" err="1">
                <a:solidFill>
                  <a:srgbClr val="000000"/>
                </a:solidFill>
                <a:latin typeface="Open Sans"/>
              </a:rPr>
              <a:t>También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los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alumnos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pudieron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poner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práctica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el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reciclaje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los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plásticos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de un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sólo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uso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sustrato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que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permita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el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desrrollo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plantas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mediante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la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hidroponia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.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2470" y="5993771"/>
            <a:ext cx="9838540" cy="132142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4964">
            <a:off x="-700272" y="6871708"/>
            <a:ext cx="11365580" cy="188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4964">
            <a:off x="-227" y="6777129"/>
            <a:ext cx="4849901" cy="1883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4964">
            <a:off x="5407665" y="6323775"/>
            <a:ext cx="4849901" cy="1883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15268" y="1252396"/>
            <a:ext cx="4667250" cy="250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60"/>
              </a:lnSpc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561414" y="624934"/>
            <a:ext cx="2576066" cy="497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 dirty="0">
                <a:solidFill>
                  <a:srgbClr val="CB001C"/>
                </a:solidFill>
                <a:latin typeface="Oswald Bold"/>
              </a:rPr>
              <a:t>CONCLUSIONES 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44632" y="1560008"/>
            <a:ext cx="8126519" cy="105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lnSpc>
                <a:spcPts val="2100"/>
              </a:lnSpc>
              <a:buFont typeface="Wingdings" panose="05000000000000000000" pitchFamily="2" charset="2"/>
              <a:buChar char="§"/>
            </a:pPr>
            <a:r>
              <a:rPr lang="en-US" sz="1500" dirty="0" err="1">
                <a:solidFill>
                  <a:srgbClr val="000000"/>
                </a:solidFill>
                <a:latin typeface="Open Sans"/>
              </a:rPr>
              <a:t>Consideramos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funadamental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la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eduación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mediomabiental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como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un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eje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transversal e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interdisciplinario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para que 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nuestros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alumnos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adquieran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conocmientos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y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herramientas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necesarias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para 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los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cambios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y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trasnformaciones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culturales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y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sociales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que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estamos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viviendo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.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4632" y="3248026"/>
            <a:ext cx="8126519" cy="790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>
              <a:lnSpc>
                <a:spcPts val="2100"/>
              </a:lnSpc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0000"/>
                </a:solidFill>
                <a:latin typeface="Open Sans"/>
              </a:rPr>
              <a:t>Por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útimo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y no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menos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importante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este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proyecto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integrado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contribuirá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a la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obtención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 del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sello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verde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 y a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dar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cumplimiento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con la Ley N° 21.075 que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regula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la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reutilización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aguas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grises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del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estándar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más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general para </a:t>
            </a:r>
            <a:r>
              <a:rPr lang="en-US" sz="1500" dirty="0" err="1">
                <a:solidFill>
                  <a:srgbClr val="000000"/>
                </a:solidFill>
                <a:latin typeface="Open Sans"/>
              </a:rPr>
              <a:t>riego</a:t>
            </a:r>
            <a:r>
              <a:rPr lang="en-US" sz="1500" dirty="0">
                <a:solidFill>
                  <a:srgbClr val="000000"/>
                </a:solidFill>
                <a:latin typeface="Open Sans"/>
              </a:rPr>
              <a:t> ornamental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42470" y="6044885"/>
            <a:ext cx="9838540" cy="13214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308" t="7590" r="711" b="4379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1239" y="5574069"/>
            <a:ext cx="6335255" cy="255573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886494" y="87377"/>
            <a:ext cx="1562122" cy="156212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91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2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46178" y="1973349"/>
            <a:ext cx="1618403" cy="161840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91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2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871564" y="3761242"/>
            <a:ext cx="1514824" cy="151482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91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2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926895" y="139956"/>
            <a:ext cx="1456970" cy="1456964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0113" r="-244586" b="-16215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7886494" y="2013668"/>
            <a:ext cx="1537772" cy="1537766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7871564" y="5387387"/>
            <a:ext cx="1552702" cy="155270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DB91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2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909657" y="3799335"/>
            <a:ext cx="1438639" cy="143863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2"/>
                </a:lnSpc>
              </a:pPr>
              <a:endParaRPr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8117904" y="3915602"/>
            <a:ext cx="1230391" cy="1230387"/>
            <a:chOff x="0" y="0"/>
            <a:chExt cx="6350000" cy="634997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3763" r="-3763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-507033" y="-365760"/>
            <a:ext cx="3023190" cy="3023190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2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118541" y="5997769"/>
            <a:ext cx="5200650" cy="1162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9"/>
              </a:lnSpc>
            </a:pPr>
            <a:r>
              <a:rPr lang="en-US" sz="2467" spc="296">
                <a:solidFill>
                  <a:srgbClr val="FFFFFF"/>
                </a:solidFill>
                <a:latin typeface="Oswald Bold"/>
              </a:rPr>
              <a:t>DEPARTAMENTOS PARTICIPANTES DEL PROYECTO </a:t>
            </a:r>
          </a:p>
          <a:p>
            <a:pPr algn="ctr">
              <a:lnSpc>
                <a:spcPts val="3109"/>
              </a:lnSpc>
            </a:pPr>
            <a:endParaRPr lang="en-US" sz="2467" spc="296">
              <a:solidFill>
                <a:srgbClr val="FFFFFF"/>
              </a:solidFill>
              <a:latin typeface="Oswald Bold"/>
            </a:endParaRPr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38753" y="257571"/>
            <a:ext cx="2079789" cy="2079780"/>
            <a:chOff x="0" y="0"/>
            <a:chExt cx="6350000" cy="634997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r="-10173"/>
              </a:stretch>
            </a:blip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7919430" y="5447516"/>
            <a:ext cx="1456970" cy="1456964"/>
            <a:chOff x="0" y="0"/>
            <a:chExt cx="6350000" cy="63499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1292" r="-1292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3645" y="-377724"/>
            <a:ext cx="10850868" cy="7692924"/>
            <a:chOff x="0" y="0"/>
            <a:chExt cx="14467824" cy="102572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1368" r="11368"/>
            <a:stretch>
              <a:fillRect/>
            </a:stretch>
          </p:blipFill>
          <p:spPr>
            <a:xfrm>
              <a:off x="0" y="0"/>
              <a:ext cx="7233912" cy="512861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029" r="3029"/>
            <a:stretch>
              <a:fillRect/>
            </a:stretch>
          </p:blipFill>
          <p:spPr>
            <a:xfrm>
              <a:off x="7233912" y="0"/>
              <a:ext cx="7233912" cy="512861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6030" r="6030"/>
            <a:stretch>
              <a:fillRect/>
            </a:stretch>
          </p:blipFill>
          <p:spPr>
            <a:xfrm>
              <a:off x="0" y="5128616"/>
              <a:ext cx="7233912" cy="512861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3900" r="13900"/>
            <a:stretch>
              <a:fillRect/>
            </a:stretch>
          </p:blipFill>
          <p:spPr>
            <a:xfrm>
              <a:off x="7233912" y="5128616"/>
              <a:ext cx="7233912" cy="5128616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99730" y="2916228"/>
            <a:ext cx="4947605" cy="19959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73208" y="3648075"/>
            <a:ext cx="5200650" cy="1078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7"/>
              </a:lnSpc>
            </a:pPr>
            <a:r>
              <a:rPr lang="en-US" sz="2267" spc="272">
                <a:solidFill>
                  <a:srgbClr val="FFFFFF"/>
                </a:solidFill>
                <a:latin typeface="Oswald Bold"/>
              </a:rPr>
              <a:t>EL CAMBIO CLIMÁTICO</a:t>
            </a:r>
          </a:p>
          <a:p>
            <a:pPr algn="ctr">
              <a:lnSpc>
                <a:spcPts val="2857"/>
              </a:lnSpc>
            </a:pPr>
            <a:r>
              <a:rPr lang="en-US" sz="2267" spc="272">
                <a:solidFill>
                  <a:srgbClr val="FFFFFF"/>
                </a:solidFill>
                <a:latin typeface="Oswald Bold"/>
              </a:rPr>
              <a:t>  </a:t>
            </a:r>
          </a:p>
          <a:p>
            <a:pPr algn="ctr">
              <a:lnSpc>
                <a:spcPts val="2857"/>
              </a:lnSpc>
            </a:pPr>
            <a:endParaRPr lang="en-US" sz="2267" spc="272">
              <a:solidFill>
                <a:srgbClr val="FFFFFF"/>
              </a:solidFill>
              <a:latin typeface="Oswald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74964">
            <a:off x="-525840" y="6821735"/>
            <a:ext cx="11365580" cy="188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4964">
            <a:off x="-227" y="6645738"/>
            <a:ext cx="4849901" cy="1883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74964">
            <a:off x="5699283" y="6933375"/>
            <a:ext cx="4849901" cy="1883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1624" r="1624"/>
          <a:stretch>
            <a:fillRect/>
          </a:stretch>
        </p:blipFill>
        <p:spPr>
          <a:xfrm>
            <a:off x="659882" y="2569839"/>
            <a:ext cx="4469835" cy="29591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78953" y="1502739"/>
            <a:ext cx="4094880" cy="40948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15268" y="1252396"/>
            <a:ext cx="4667250" cy="268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88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507033" y="-365760"/>
            <a:ext cx="3023190" cy="30231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72"/>
                </a:lnSpc>
              </a:pPr>
              <a:endParaRPr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4131971" y="575938"/>
            <a:ext cx="2049959" cy="522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7"/>
              </a:lnSpc>
            </a:pPr>
            <a:r>
              <a:rPr lang="en-US" sz="3062">
                <a:solidFill>
                  <a:srgbClr val="CB001C"/>
                </a:solidFill>
                <a:latin typeface="Oswald Bold"/>
              </a:rPr>
              <a:t>MEGASEQUÍA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4005"/>
            <a:ext cx="10087498" cy="5051441"/>
            <a:chOff x="0" y="0"/>
            <a:chExt cx="13449997" cy="673525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144" b="21048"/>
            <a:stretch>
              <a:fillRect/>
            </a:stretch>
          </p:blipFill>
          <p:spPr>
            <a:xfrm>
              <a:off x="0" y="0"/>
              <a:ext cx="13449997" cy="6735255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4366988"/>
            <a:ext cx="10286441" cy="45025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74964">
            <a:off x="-805990" y="4208763"/>
            <a:ext cx="11365580" cy="1885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4964">
            <a:off x="4214996" y="4298697"/>
            <a:ext cx="6489318" cy="1885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4964">
            <a:off x="-411734" y="4101040"/>
            <a:ext cx="4849901" cy="18837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266912" y="4851102"/>
            <a:ext cx="9486688" cy="3101390"/>
            <a:chOff x="0" y="0"/>
            <a:chExt cx="12648917" cy="4135187"/>
          </a:xfrm>
        </p:grpSpPr>
        <p:sp>
          <p:nvSpPr>
            <p:cNvPr id="9" name="TextBox 9"/>
            <p:cNvSpPr txBox="1"/>
            <p:nvPr/>
          </p:nvSpPr>
          <p:spPr>
            <a:xfrm>
              <a:off x="4346" y="-19050"/>
              <a:ext cx="12644571" cy="3404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55"/>
                </a:lnSpc>
              </a:pPr>
              <a:r>
                <a:rPr lang="en-US" sz="1996">
                  <a:solidFill>
                    <a:srgbClr val="D92026"/>
                  </a:solidFill>
                  <a:latin typeface="Oswald"/>
                </a:rPr>
                <a:t>EL OBJETIVO DE ESTE PROYECTO ES REFLEXIONAR SOBRE LA PROBLEMÁTICA MEDIOAMBIENTAL QUE AFECTA A NUESTRA COMUNIDAD ENFOCANDONOS EN LA REUTILIZACIÓN DE LAS  LAS AGUAS GRISES QUE SE GENERAN POR EL USO NORMAL DE LAVAMANOS Y DE LOS RESIDUOS PLÁSTICOS DE UN SOLO USO, CONTRIBUYENDO CON IDEAS Y PLANTEAMIENTOS QUE PERMITAN MEJORAR SU REUTILIZACIÓN EN EL RIEGO ORNAMENTAL  DE LOS JARDINES DE NUESTRO COLEGIO. Y CON ELLO CONTRIBUIR A  DISMINUIR NUESTRA HUELLA HÍDRICA</a:t>
              </a:r>
            </a:p>
            <a:p>
              <a:pPr algn="ctr">
                <a:lnSpc>
                  <a:spcPts val="2555"/>
                </a:lnSpc>
              </a:pPr>
              <a:endParaRPr lang="en-US" sz="1996">
                <a:solidFill>
                  <a:srgbClr val="D92026"/>
                </a:solidFill>
                <a:latin typeface="Oswald"/>
              </a:endParaRPr>
            </a:p>
            <a:p>
              <a:pPr algn="ctr">
                <a:lnSpc>
                  <a:spcPts val="2555"/>
                </a:lnSpc>
              </a:pPr>
              <a:endParaRPr lang="en-US" sz="1996">
                <a:solidFill>
                  <a:srgbClr val="D92026"/>
                </a:solidFill>
                <a:latin typeface="Oswa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674309"/>
              <a:ext cx="12635064" cy="4608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4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32288" y="-94005"/>
            <a:ext cx="252258" cy="75947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5771" y="2016853"/>
            <a:ext cx="5556498" cy="324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4175" lvl="1" indent="-222087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Open Sans"/>
              </a:rPr>
              <a:t>Efectos del cambio climático</a:t>
            </a:r>
          </a:p>
          <a:p>
            <a:pPr marL="444175" lvl="1" indent="-222087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Open Sans"/>
              </a:rPr>
              <a:t>Megasequía  en Chile</a:t>
            </a:r>
          </a:p>
          <a:p>
            <a:pPr marL="444175" lvl="1" indent="-222087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Open Sans"/>
              </a:rPr>
              <a:t>¿Cómo reutilizamos son las aguas grises?</a:t>
            </a:r>
          </a:p>
          <a:p>
            <a:pPr marL="444175" lvl="1" indent="-222087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Open Sans"/>
              </a:rPr>
              <a:t>¿Qué es y como funciona un ecofiltro?</a:t>
            </a:r>
          </a:p>
          <a:p>
            <a:pPr marL="444175" lvl="1" indent="-222087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Open Sans"/>
              </a:rPr>
              <a:t>Los jardines sostenibles</a:t>
            </a:r>
          </a:p>
          <a:p>
            <a:pPr marL="444175" lvl="1" indent="-222087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Open Sans"/>
              </a:rPr>
              <a:t>Plantas de bajo consumo hídrico</a:t>
            </a:r>
          </a:p>
          <a:p>
            <a:pPr marL="444175" lvl="1" indent="-222087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Open Sans"/>
              </a:rPr>
              <a:t>Sustrato hidropónico de plástico reciclado</a:t>
            </a:r>
          </a:p>
          <a:p>
            <a:pPr marL="444175" lvl="1" indent="-222087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Open Sans"/>
              </a:rPr>
              <a:t>Iniciativas e inovaciones </a:t>
            </a:r>
          </a:p>
          <a:p>
            <a:pPr marL="444175" lvl="1" indent="-222087">
              <a:lnSpc>
                <a:spcPts val="2880"/>
              </a:lnSpc>
              <a:buFont typeface="Arial"/>
              <a:buChar char="•"/>
            </a:pPr>
            <a:r>
              <a:rPr lang="en-US" sz="2057">
                <a:solidFill>
                  <a:srgbClr val="000000"/>
                </a:solidFill>
                <a:latin typeface="Open Sans"/>
              </a:rPr>
              <a:t>Conclusiones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484547" y="11929"/>
            <a:ext cx="3269053" cy="7455070"/>
            <a:chOff x="0" y="0"/>
            <a:chExt cx="4358738" cy="994009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5089" r="42022"/>
            <a:stretch>
              <a:fillRect/>
            </a:stretch>
          </p:blipFill>
          <p:spPr>
            <a:xfrm>
              <a:off x="0" y="0"/>
              <a:ext cx="4358738" cy="9940093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-3468776" y="-122580"/>
            <a:ext cx="4048125" cy="24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72"/>
              </a:lnSpc>
            </a:pPr>
            <a:r>
              <a:rPr lang="en-US" sz="1408">
                <a:solidFill>
                  <a:srgbClr val="222222"/>
                </a:solidFill>
                <a:latin typeface="Montserrat Light"/>
              </a:rPr>
              <a:t>DECEMBER 2019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9349" y="1094118"/>
            <a:ext cx="5544902" cy="434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8"/>
              </a:lnSpc>
            </a:pPr>
            <a:r>
              <a:rPr lang="en-US" sz="2513">
                <a:solidFill>
                  <a:srgbClr val="F22B29"/>
                </a:solidFill>
                <a:latin typeface="Oswald Bold"/>
              </a:rPr>
              <a:t>LOS TEMAS A TRATAR EN PROYECTO SON :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8363" y="56354"/>
            <a:ext cx="1206314" cy="10949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8424" y="4146805"/>
            <a:ext cx="2926080" cy="29260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999867" y="610369"/>
            <a:ext cx="2650551" cy="57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4"/>
              </a:lnSpc>
            </a:pPr>
            <a:r>
              <a:rPr lang="en-US" sz="1702" spc="85">
                <a:solidFill>
                  <a:srgbClr val="FDB916"/>
                </a:solidFill>
                <a:latin typeface="Montaser Arabic medium"/>
              </a:rPr>
              <a:t>litros </a:t>
            </a:r>
          </a:p>
          <a:p>
            <a:pPr>
              <a:lnSpc>
                <a:spcPts val="2384"/>
              </a:lnSpc>
            </a:pPr>
            <a:r>
              <a:rPr lang="en-US" sz="1702" spc="85">
                <a:solidFill>
                  <a:srgbClr val="FDB916"/>
                </a:solidFill>
                <a:latin typeface="Montaser Arabic medium"/>
              </a:rPr>
              <a:t>Ducharse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28430" y="634162"/>
            <a:ext cx="2841321" cy="644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6"/>
              </a:lnSpc>
            </a:pPr>
            <a:r>
              <a:rPr lang="en-US" sz="4885">
                <a:solidFill>
                  <a:srgbClr val="0B48A1"/>
                </a:solidFill>
                <a:latin typeface="League Spartan"/>
              </a:rPr>
              <a:t>80  - 120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93880" y="5438865"/>
            <a:ext cx="4618816" cy="658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6"/>
              </a:lnSpc>
            </a:pPr>
            <a:r>
              <a:rPr lang="en-US" sz="5037">
                <a:solidFill>
                  <a:srgbClr val="0B48A1"/>
                </a:solidFill>
                <a:latin typeface="League Spartan"/>
              </a:rPr>
              <a:t>7 - 10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77551" y="3660114"/>
            <a:ext cx="2650551" cy="93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4"/>
              </a:lnSpc>
            </a:pPr>
            <a:r>
              <a:rPr lang="en-US" sz="1802" spc="90">
                <a:solidFill>
                  <a:srgbClr val="FFB931"/>
                </a:solidFill>
                <a:latin typeface="Montserrat Classic"/>
              </a:rPr>
              <a:t>Litros</a:t>
            </a:r>
          </a:p>
          <a:p>
            <a:pPr>
              <a:lnSpc>
                <a:spcPts val="2524"/>
              </a:lnSpc>
            </a:pPr>
            <a:r>
              <a:rPr lang="en-US" sz="1802" spc="90">
                <a:solidFill>
                  <a:srgbClr val="FFB931"/>
                </a:solidFill>
                <a:latin typeface="Montserrat Classic"/>
              </a:rPr>
              <a:t>Lavar las manos con agua corriendo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361733" y="3858608"/>
            <a:ext cx="1574714" cy="7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5"/>
              </a:lnSpc>
            </a:pPr>
            <a:r>
              <a:rPr lang="en-US" sz="5985">
                <a:solidFill>
                  <a:srgbClr val="0B48A1"/>
                </a:solidFill>
                <a:latin typeface="League Spartan"/>
              </a:rPr>
              <a:t>20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4729" y="1186240"/>
            <a:ext cx="4461688" cy="3919795"/>
            <a:chOff x="0" y="0"/>
            <a:chExt cx="5948917" cy="5226393"/>
          </a:xfrm>
        </p:grpSpPr>
        <p:sp>
          <p:nvSpPr>
            <p:cNvPr id="9" name="TextBox 9"/>
            <p:cNvSpPr txBox="1"/>
            <p:nvPr/>
          </p:nvSpPr>
          <p:spPr>
            <a:xfrm>
              <a:off x="0" y="944864"/>
              <a:ext cx="5948917" cy="2996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17"/>
                </a:lnSpc>
              </a:pPr>
              <a:r>
                <a:rPr lang="en-US" sz="5775" spc="115">
                  <a:solidFill>
                    <a:srgbClr val="D92026"/>
                  </a:solidFill>
                  <a:latin typeface="Norwester"/>
                </a:rPr>
                <a:t>GASTO DE AGUA EN CIFRAS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8766" y="4926511"/>
              <a:ext cx="4128104" cy="374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92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8766" y="-19050"/>
              <a:ext cx="3669677" cy="2215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8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999867" y="2536109"/>
            <a:ext cx="2650551" cy="81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4"/>
              </a:lnSpc>
            </a:pPr>
            <a:r>
              <a:rPr lang="en-US" sz="1602" spc="80">
                <a:solidFill>
                  <a:srgbClr val="FFB931"/>
                </a:solidFill>
                <a:latin typeface="Montserrat Classic"/>
              </a:rPr>
              <a:t>Litros</a:t>
            </a:r>
          </a:p>
          <a:p>
            <a:pPr>
              <a:lnSpc>
                <a:spcPts val="2244"/>
              </a:lnSpc>
            </a:pPr>
            <a:r>
              <a:rPr lang="en-US" sz="1602" spc="80">
                <a:solidFill>
                  <a:srgbClr val="FFB931"/>
                </a:solidFill>
                <a:latin typeface="Montserrat Classic"/>
              </a:rPr>
              <a:t>Vaciar el estanque del WC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21349" y="2658076"/>
            <a:ext cx="2655482" cy="72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9"/>
              </a:lnSpc>
            </a:pPr>
            <a:r>
              <a:rPr lang="en-US" sz="5585">
                <a:solidFill>
                  <a:srgbClr val="0B48A1"/>
                </a:solidFill>
                <a:latin typeface="League Spartan"/>
              </a:rPr>
              <a:t>20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03049" y="5305515"/>
            <a:ext cx="2650551" cy="57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4"/>
              </a:lnSpc>
            </a:pPr>
            <a:r>
              <a:rPr lang="en-US" sz="1702" spc="85">
                <a:solidFill>
                  <a:srgbClr val="FFB931"/>
                </a:solidFill>
                <a:latin typeface="Montserrat Classic"/>
              </a:rPr>
              <a:t>litros</a:t>
            </a:r>
          </a:p>
          <a:p>
            <a:pPr>
              <a:lnSpc>
                <a:spcPts val="2384"/>
              </a:lnSpc>
            </a:pPr>
            <a:r>
              <a:rPr lang="en-US" sz="1702" spc="85">
                <a:solidFill>
                  <a:srgbClr val="FFB931"/>
                </a:solidFill>
                <a:latin typeface="Montserrat Classic"/>
              </a:rPr>
              <a:t>Lavarse los dientes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99867" y="1643243"/>
            <a:ext cx="2650551" cy="575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84"/>
              </a:lnSpc>
            </a:pPr>
            <a:r>
              <a:rPr lang="en-US" sz="1702" spc="85">
                <a:solidFill>
                  <a:srgbClr val="FFB931"/>
                </a:solidFill>
                <a:latin typeface="Montserrat Classic"/>
              </a:rPr>
              <a:t>litros</a:t>
            </a:r>
          </a:p>
          <a:p>
            <a:pPr>
              <a:lnSpc>
                <a:spcPts val="2384"/>
              </a:lnSpc>
            </a:pPr>
            <a:r>
              <a:rPr lang="en-US" sz="1702" spc="85">
                <a:solidFill>
                  <a:srgbClr val="FFB931"/>
                </a:solidFill>
                <a:latin typeface="Montserrat Classic"/>
              </a:rPr>
              <a:t>Lavar los platos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29352" y="1657239"/>
            <a:ext cx="2655482" cy="681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5185">
                <a:solidFill>
                  <a:srgbClr val="0B48A1"/>
                </a:solidFill>
                <a:latin typeface="League Spartan"/>
              </a:rPr>
              <a:t> 15  - 35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042" y="0"/>
            <a:ext cx="10850868" cy="7692924"/>
            <a:chOff x="0" y="0"/>
            <a:chExt cx="14467824" cy="102572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6709"/>
            <a:stretch>
              <a:fillRect/>
            </a:stretch>
          </p:blipFill>
          <p:spPr>
            <a:xfrm>
              <a:off x="0" y="0"/>
              <a:ext cx="7233912" cy="512861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773" b="2773"/>
            <a:stretch>
              <a:fillRect/>
            </a:stretch>
          </p:blipFill>
          <p:spPr>
            <a:xfrm>
              <a:off x="7233912" y="0"/>
              <a:ext cx="7233912" cy="512861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735" b="2735"/>
            <a:stretch>
              <a:fillRect/>
            </a:stretch>
          </p:blipFill>
          <p:spPr>
            <a:xfrm>
              <a:off x="0" y="5128616"/>
              <a:ext cx="7233912" cy="512861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23372" b="23372"/>
            <a:stretch>
              <a:fillRect/>
            </a:stretch>
          </p:blipFill>
          <p:spPr>
            <a:xfrm>
              <a:off x="7233912" y="5128616"/>
              <a:ext cx="7233912" cy="5128616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4853" y="2701213"/>
            <a:ext cx="4848132" cy="195580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78594" y="2876914"/>
            <a:ext cx="5024391" cy="216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7"/>
              </a:lnSpc>
            </a:pPr>
            <a:r>
              <a:rPr lang="en-US" sz="2267" spc="272">
                <a:solidFill>
                  <a:srgbClr val="FFFFFF"/>
                </a:solidFill>
                <a:latin typeface="Oswald Bold"/>
              </a:rPr>
              <a:t>  ¿CÓMO REUTILIZAMOS LAS AGUAS GRISES QUE SE GENERAN EN LOS LAVAMANOS DE NUESTRO COLEGIO?</a:t>
            </a:r>
          </a:p>
          <a:p>
            <a:pPr algn="ctr">
              <a:lnSpc>
                <a:spcPts val="2857"/>
              </a:lnSpc>
            </a:pPr>
            <a:endParaRPr lang="en-US" sz="2267" spc="272">
              <a:solidFill>
                <a:srgbClr val="FFFFFF"/>
              </a:solidFill>
              <a:latin typeface="Oswald Bold"/>
            </a:endParaRPr>
          </a:p>
          <a:p>
            <a:pPr algn="ctr">
              <a:lnSpc>
                <a:spcPts val="2857"/>
              </a:lnSpc>
            </a:pPr>
            <a:endParaRPr lang="en-US" sz="2267" spc="272">
              <a:solidFill>
                <a:srgbClr val="FFFFFF"/>
              </a:solidFill>
              <a:latin typeface="Oswald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8363" y="117863"/>
            <a:ext cx="1206314" cy="10949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586</Words>
  <Application>Microsoft Office PowerPoint</Application>
  <PresentationFormat>Personalizado</PresentationFormat>
  <Paragraphs>88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41" baseType="lpstr">
      <vt:lpstr>Wingdings</vt:lpstr>
      <vt:lpstr>Oswald</vt:lpstr>
      <vt:lpstr>League Spartan</vt:lpstr>
      <vt:lpstr>Calibri</vt:lpstr>
      <vt:lpstr>Arial</vt:lpstr>
      <vt:lpstr>Norwester</vt:lpstr>
      <vt:lpstr>Montserrat Classic</vt:lpstr>
      <vt:lpstr>Montaser Arabic medium</vt:lpstr>
      <vt:lpstr>Montserrat Light</vt:lpstr>
      <vt:lpstr>Open Sans Light Bold</vt:lpstr>
      <vt:lpstr>Open Sans</vt:lpstr>
      <vt:lpstr>Open Sans Light</vt:lpstr>
      <vt:lpstr>Oswald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jardín sostenible ok</dc:title>
  <dc:creator>Alumno</dc:creator>
  <cp:lastModifiedBy>Alumno</cp:lastModifiedBy>
  <cp:revision>2</cp:revision>
  <dcterms:created xsi:type="dcterms:W3CDTF">2006-08-16T00:00:00Z</dcterms:created>
  <dcterms:modified xsi:type="dcterms:W3CDTF">2022-11-10T00:44:05Z</dcterms:modified>
  <dc:identifier>DAEpYV3B5tY</dc:identifier>
</cp:coreProperties>
</file>